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7" r:id="rId3"/>
    <p:sldId id="423" r:id="rId4"/>
    <p:sldId id="424" r:id="rId5"/>
    <p:sldId id="425" r:id="rId6"/>
    <p:sldId id="427" r:id="rId7"/>
    <p:sldId id="426" r:id="rId8"/>
    <p:sldId id="428" r:id="rId9"/>
    <p:sldId id="4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MOUoTnr7MCn1BcKdm/JdA==" hashData="0Q+Y9Jk48gKT+cm7cQJIm34NcUkxH3ibGOC5yrEQ1Bryl0VnGQfeHSo/eNJ0aiIj0ZNs6bBe2ufbgyyUBPJss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63BB-2CC7-C215-55EA-EA7529513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F383EDA-E19D-BC7A-ED6C-98560AB57B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0CB7F04-CD1C-F24B-A963-1E40B44F14B7}"/>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5" name="Footer Placeholder 4">
            <a:extLst>
              <a:ext uri="{FF2B5EF4-FFF2-40B4-BE49-F238E27FC236}">
                <a16:creationId xmlns:a16="http://schemas.microsoft.com/office/drawing/2014/main" id="{C65ED6A0-C200-6923-CE69-6DBF47FD67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A4CF74-5D2B-93F5-AF53-6E0BDBF41048}"/>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219597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09CA-AA70-B641-C809-01C96753DAE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1F526B-D70F-67B5-1BA0-3DE44180D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D2943B-CC74-BEB5-3509-CE88DDD06254}"/>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5" name="Footer Placeholder 4">
            <a:extLst>
              <a:ext uri="{FF2B5EF4-FFF2-40B4-BE49-F238E27FC236}">
                <a16:creationId xmlns:a16="http://schemas.microsoft.com/office/drawing/2014/main" id="{E1E29A3B-2BC2-674F-6926-B860AFF4B7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31E734-4469-9B9D-6D8F-C29E5A378659}"/>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419960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54915-A6E7-AA0F-228E-D2FCC12302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936FDBD-A64C-5099-DE27-7EC9847354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759A8A-9C6B-127B-AD87-862A554E8D61}"/>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5" name="Footer Placeholder 4">
            <a:extLst>
              <a:ext uri="{FF2B5EF4-FFF2-40B4-BE49-F238E27FC236}">
                <a16:creationId xmlns:a16="http://schemas.microsoft.com/office/drawing/2014/main" id="{72ABDB7B-FDBA-139F-15DC-62B2CB66CF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13067C-6D58-7F5B-4BDF-20A42BC4BE85}"/>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420640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FC9B-0DF0-AF10-4883-7ABFE337BE4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785055-4B78-C94A-6EA8-62D485CBB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5C81B5-763D-9D08-EC41-AC69A78E784E}"/>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5" name="Footer Placeholder 4">
            <a:extLst>
              <a:ext uri="{FF2B5EF4-FFF2-40B4-BE49-F238E27FC236}">
                <a16:creationId xmlns:a16="http://schemas.microsoft.com/office/drawing/2014/main" id="{1429F536-6732-9CAA-317A-EC64610217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F4D53A-81A5-16F3-201D-364D10EA7090}"/>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7085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2FF4-080D-0006-9319-A54A4CD83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F116ED4-5236-77C4-433A-B10894B50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8A28E-8044-8417-FA77-6DB4F9DA11B8}"/>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5" name="Footer Placeholder 4">
            <a:extLst>
              <a:ext uri="{FF2B5EF4-FFF2-40B4-BE49-F238E27FC236}">
                <a16:creationId xmlns:a16="http://schemas.microsoft.com/office/drawing/2014/main" id="{AFEA33FB-7DDE-BCA8-52F2-25134C2FC7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06EC7C-406D-EC00-31D7-A4B8BF7EC3AF}"/>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173357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ED15-7BDA-7627-373E-205CC3E809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B9A07D0-C8E3-46CF-3039-29A65D797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F844407-6AA3-D023-857F-50B5F6F2A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12BA9E-073A-F017-ECE9-B2B6B624A745}"/>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6" name="Footer Placeholder 5">
            <a:extLst>
              <a:ext uri="{FF2B5EF4-FFF2-40B4-BE49-F238E27FC236}">
                <a16:creationId xmlns:a16="http://schemas.microsoft.com/office/drawing/2014/main" id="{BCD31F0C-A505-9F6E-B1FE-A086F2AE353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E7D5337-43F0-1919-DDE9-5F7F16CA3804}"/>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31948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E17E-60F2-A151-51DC-BC17CAC674E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11208B-C996-18AE-DB18-FFBBC11DB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7D2FD-D437-0029-6101-B14E511573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2C721EE-6E2C-DC67-5C14-CD79DCA79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E8333-D373-A416-D1BF-A4A25C9B5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0DFA42F-A97D-1127-365A-D91B04241643}"/>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8" name="Footer Placeholder 7">
            <a:extLst>
              <a:ext uri="{FF2B5EF4-FFF2-40B4-BE49-F238E27FC236}">
                <a16:creationId xmlns:a16="http://schemas.microsoft.com/office/drawing/2014/main" id="{41279A82-0A19-04CE-A037-45E19722E88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1B86639-BFAB-DD05-278C-7F4D8A4A73A5}"/>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6137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8D15-F2BE-BFD3-10C3-E262F5ADDB0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3C01506-7655-3A00-DF99-FA985D48A947}"/>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4" name="Footer Placeholder 3">
            <a:extLst>
              <a:ext uri="{FF2B5EF4-FFF2-40B4-BE49-F238E27FC236}">
                <a16:creationId xmlns:a16="http://schemas.microsoft.com/office/drawing/2014/main" id="{E633EE5D-22F3-2CD4-3E35-5DF3D648AD5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437B89D-FA31-4C1C-D9F1-18AA44DBF5AF}"/>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376983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194D1-B63C-C81E-A1BB-A3ABBB0BA3D8}"/>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3" name="Footer Placeholder 2">
            <a:extLst>
              <a:ext uri="{FF2B5EF4-FFF2-40B4-BE49-F238E27FC236}">
                <a16:creationId xmlns:a16="http://schemas.microsoft.com/office/drawing/2014/main" id="{CC289E30-F240-7D61-0EA2-BD61693D3DB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61AADC0-E53D-AE02-79F8-881784626406}"/>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335097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F277-4A7B-D1C5-2847-4E7FC975B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F2BD37-8FFC-DCEC-5AB0-1A4C16447D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D4F1DA2-DB61-6172-1E84-4748FBA83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038B6-BD59-516D-E197-FCEA87549B13}"/>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6" name="Footer Placeholder 5">
            <a:extLst>
              <a:ext uri="{FF2B5EF4-FFF2-40B4-BE49-F238E27FC236}">
                <a16:creationId xmlns:a16="http://schemas.microsoft.com/office/drawing/2014/main" id="{403C68C0-0519-C184-9F7F-C1212465E2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3CF718-5C26-7E7A-02B4-126D9E4102AF}"/>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310770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44CE-B840-8FBA-6C00-32D97C63F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6E0FBE-480A-B622-015F-2F4945765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28BB87E-DDC1-FCFB-579A-955A38579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BC9BD-5C3B-AF4D-E745-3656F4D081F1}"/>
              </a:ext>
            </a:extLst>
          </p:cNvPr>
          <p:cNvSpPr>
            <a:spLocks noGrp="1"/>
          </p:cNvSpPr>
          <p:nvPr>
            <p:ph type="dt" sz="half" idx="10"/>
          </p:nvPr>
        </p:nvSpPr>
        <p:spPr/>
        <p:txBody>
          <a:bodyPr/>
          <a:lstStyle/>
          <a:p>
            <a:fld id="{7E7302E1-0DFB-4A7A-9779-0D09E8BF39A3}" type="datetimeFigureOut">
              <a:rPr lang="en-IN" smtClean="0"/>
              <a:t>13-05-2022</a:t>
            </a:fld>
            <a:endParaRPr lang="en-IN"/>
          </a:p>
        </p:txBody>
      </p:sp>
      <p:sp>
        <p:nvSpPr>
          <p:cNvPr id="6" name="Footer Placeholder 5">
            <a:extLst>
              <a:ext uri="{FF2B5EF4-FFF2-40B4-BE49-F238E27FC236}">
                <a16:creationId xmlns:a16="http://schemas.microsoft.com/office/drawing/2014/main" id="{09256D85-4401-73BA-0492-F0C3805C0A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F9DC0D-8AD6-BE44-1682-EB3B089E3C5E}"/>
              </a:ext>
            </a:extLst>
          </p:cNvPr>
          <p:cNvSpPr>
            <a:spLocks noGrp="1"/>
          </p:cNvSpPr>
          <p:nvPr>
            <p:ph type="sldNum" sz="quarter" idx="12"/>
          </p:nvPr>
        </p:nvSpPr>
        <p:spPr/>
        <p:txBody>
          <a:bodyPr/>
          <a:lstStyle/>
          <a:p>
            <a:fld id="{19BE7375-41B7-4136-80FE-EDCA2A9CB747}" type="slidenum">
              <a:rPr lang="en-IN" smtClean="0"/>
              <a:t>‹#›</a:t>
            </a:fld>
            <a:endParaRPr lang="en-IN"/>
          </a:p>
        </p:txBody>
      </p:sp>
    </p:spTree>
    <p:extLst>
      <p:ext uri="{BB962C8B-B14F-4D97-AF65-F5344CB8AC3E}">
        <p14:creationId xmlns:p14="http://schemas.microsoft.com/office/powerpoint/2010/main" val="222938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FF">
            <a:alpha val="4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B88C0-7820-479A-5A86-5C506EDE2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93A50DB-4298-46A9-AAA0-36163D1AE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EFFDEB-BEC8-DF8D-8668-ECF2258F23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302E1-0DFB-4A7A-9779-0D09E8BF39A3}" type="datetimeFigureOut">
              <a:rPr lang="en-IN" smtClean="0"/>
              <a:t>13-05-2022</a:t>
            </a:fld>
            <a:endParaRPr lang="en-IN"/>
          </a:p>
        </p:txBody>
      </p:sp>
      <p:sp>
        <p:nvSpPr>
          <p:cNvPr id="5" name="Footer Placeholder 4">
            <a:extLst>
              <a:ext uri="{FF2B5EF4-FFF2-40B4-BE49-F238E27FC236}">
                <a16:creationId xmlns:a16="http://schemas.microsoft.com/office/drawing/2014/main" id="{D7AD72EA-21AD-A1BB-2697-DDC5B131F4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167DBCF-EAD1-589A-A738-4DE94F744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E7375-41B7-4136-80FE-EDCA2A9CB747}" type="slidenum">
              <a:rPr lang="en-IN" smtClean="0"/>
              <a:t>‹#›</a:t>
            </a:fld>
            <a:endParaRPr lang="en-IN"/>
          </a:p>
        </p:txBody>
      </p:sp>
    </p:spTree>
    <p:extLst>
      <p:ext uri="{BB962C8B-B14F-4D97-AF65-F5344CB8AC3E}">
        <p14:creationId xmlns:p14="http://schemas.microsoft.com/office/powerpoint/2010/main" val="3239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E695D-6720-44BD-A7EF-23C6877715E1}"/>
              </a:ext>
            </a:extLst>
          </p:cNvPr>
          <p:cNvSpPr/>
          <p:nvPr/>
        </p:nvSpPr>
        <p:spPr>
          <a:xfrm>
            <a:off x="0" y="759691"/>
            <a:ext cx="6083263" cy="5478423"/>
          </a:xfrm>
          <a:prstGeom prst="rect">
            <a:avLst/>
          </a:prstGeom>
          <a:noFill/>
        </p:spPr>
        <p:txBody>
          <a:bodyPr wrap="square" lIns="91440" tIns="45720" rIns="91440" bIns="45720" anchor="ctr">
            <a:spAutoFit/>
          </a:bodyPr>
          <a:lstStyle/>
          <a:p>
            <a:pPr algn="ctr"/>
            <a:r>
              <a:rPr lang="en-US" sz="7000" b="1" dirty="0">
                <a:ln w="22225">
                  <a:solidFill>
                    <a:schemeClr val="accent2"/>
                  </a:solidFill>
                  <a:prstDash val="solid"/>
                </a:ln>
                <a:solidFill>
                  <a:schemeClr val="accent5">
                    <a:lumMod val="50000"/>
                  </a:schemeClr>
                </a:solidFill>
              </a:rPr>
              <a:t> Rukmini Devi’s love letter!</a:t>
            </a:r>
          </a:p>
          <a:p>
            <a:pPr algn="ctr"/>
            <a:r>
              <a:rPr lang="en-US" sz="7000" b="1" dirty="0">
                <a:ln w="22225">
                  <a:solidFill>
                    <a:schemeClr val="accent2"/>
                  </a:solidFill>
                  <a:prstDash val="solid"/>
                </a:ln>
                <a:solidFill>
                  <a:schemeClr val="accent5">
                    <a:lumMod val="50000"/>
                  </a:schemeClr>
                </a:solidFill>
              </a:rPr>
              <a:t>SRIMAD </a:t>
            </a:r>
          </a:p>
          <a:p>
            <a:pPr algn="ctr"/>
            <a:r>
              <a:rPr lang="en-US" sz="7000" b="1" dirty="0">
                <a:ln w="22225">
                  <a:solidFill>
                    <a:schemeClr val="accent2"/>
                  </a:solidFill>
                  <a:prstDash val="solid"/>
                </a:ln>
                <a:solidFill>
                  <a:schemeClr val="accent5">
                    <a:lumMod val="50000"/>
                  </a:schemeClr>
                </a:solidFill>
              </a:rPr>
              <a:t>BHAGAVATAM</a:t>
            </a:r>
          </a:p>
          <a:p>
            <a:pPr algn="ctr"/>
            <a:r>
              <a:rPr lang="en-US" sz="7000" b="1" dirty="0">
                <a:ln w="22225">
                  <a:solidFill>
                    <a:schemeClr val="accent2"/>
                  </a:solidFill>
                  <a:prstDash val="solid"/>
                </a:ln>
                <a:solidFill>
                  <a:schemeClr val="accent5">
                    <a:lumMod val="50000"/>
                  </a:schemeClr>
                </a:solidFill>
              </a:rPr>
              <a:t>10.52.37 - 43</a:t>
            </a:r>
            <a:endParaRPr lang="en-US" sz="7000" b="1" cap="none" spc="0" dirty="0">
              <a:ln w="22225">
                <a:solidFill>
                  <a:schemeClr val="accent2"/>
                </a:solidFill>
                <a:prstDash val="solid"/>
              </a:ln>
              <a:solidFill>
                <a:schemeClr val="accent5">
                  <a:lumMod val="50000"/>
                </a:schemeClr>
              </a:solidFill>
              <a:effectLst/>
            </a:endParaRPr>
          </a:p>
        </p:txBody>
      </p:sp>
      <p:graphicFrame>
        <p:nvGraphicFramePr>
          <p:cNvPr id="2" name="Object 1">
            <a:extLst>
              <a:ext uri="{FF2B5EF4-FFF2-40B4-BE49-F238E27FC236}">
                <a16:creationId xmlns:a16="http://schemas.microsoft.com/office/drawing/2014/main" id="{D87DB05E-67DD-2E87-8DFE-A8FDC3123586}"/>
              </a:ext>
            </a:extLst>
          </p:cNvPr>
          <p:cNvGraphicFramePr>
            <a:graphicFrameLocks noChangeAspect="1"/>
          </p:cNvGraphicFramePr>
          <p:nvPr>
            <p:extLst>
              <p:ext uri="{D42A27DB-BD31-4B8C-83A1-F6EECF244321}">
                <p14:modId xmlns:p14="http://schemas.microsoft.com/office/powerpoint/2010/main" val="801920289"/>
              </p:ext>
            </p:extLst>
          </p:nvPr>
        </p:nvGraphicFramePr>
        <p:xfrm>
          <a:off x="7226710" y="0"/>
          <a:ext cx="4965290" cy="6808942"/>
        </p:xfrm>
        <a:graphic>
          <a:graphicData uri="http://schemas.openxmlformats.org/presentationml/2006/ole">
            <mc:AlternateContent xmlns:mc="http://schemas.openxmlformats.org/markup-compatibility/2006">
              <mc:Choice xmlns:v="urn:schemas-microsoft-com:vml" Requires="v">
                <p:oleObj spid="_x0000_s1041" name="Bitmap Image" r:id="rId3" imgW="5387400" imgH="7368480" progId="Paint.Picture">
                  <p:embed/>
                </p:oleObj>
              </mc:Choice>
              <mc:Fallback>
                <p:oleObj name="Bitmap Image" r:id="rId3" imgW="5387400" imgH="7368480" progId="Paint.Picture">
                  <p:embed/>
                  <p:pic>
                    <p:nvPicPr>
                      <p:cNvPr id="0" name=""/>
                      <p:cNvPicPr/>
                      <p:nvPr/>
                    </p:nvPicPr>
                    <p:blipFill>
                      <a:blip r:embed="rId4"/>
                      <a:stretch>
                        <a:fillRect/>
                      </a:stretch>
                    </p:blipFill>
                    <p:spPr>
                      <a:xfrm>
                        <a:off x="7226710" y="0"/>
                        <a:ext cx="4965290" cy="6808942"/>
                      </a:xfrm>
                      <a:prstGeom prst="rect">
                        <a:avLst/>
                      </a:prstGeom>
                    </p:spPr>
                  </p:pic>
                </p:oleObj>
              </mc:Fallback>
            </mc:AlternateContent>
          </a:graphicData>
        </a:graphic>
      </p:graphicFrame>
    </p:spTree>
    <p:extLst>
      <p:ext uri="{BB962C8B-B14F-4D97-AF65-F5344CB8AC3E}">
        <p14:creationId xmlns:p14="http://schemas.microsoft.com/office/powerpoint/2010/main" val="125145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6863417"/>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10.52.37</a:t>
            </a:r>
            <a:endParaRPr lang="en-IN" sz="2800" b="1" i="0" dirty="0">
              <a:solidFill>
                <a:schemeClr val="accent5">
                  <a:lumMod val="50000"/>
                </a:schemeClr>
              </a:solidFill>
              <a:effectLst/>
              <a:latin typeface="inherit"/>
            </a:endParaRPr>
          </a:p>
          <a:p>
            <a:pPr algn="ctr"/>
            <a:r>
              <a:rPr lang="hi-IN" sz="2400" dirty="0">
                <a:solidFill>
                  <a:schemeClr val="accent5">
                    <a:lumMod val="50000"/>
                  </a:schemeClr>
                </a:solidFill>
                <a:latin typeface="Noto Sans Devanagari" panose="020B0502040504020204" pitchFamily="34" charset="0"/>
              </a:rPr>
              <a:t>श्रीरुक्‍मिण्युवाच</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श्रुत्वा गुणान् भुवनसुन्दर श‍ृण्वतां ते</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निर्विश्य कर्णविवरैर्हरतोऽङ्गतापम् ।</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रूपं द‍ृशां द‍ृशिमतामखिलार्थलाभं</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त्वय्यच्युताविशति चित्तमपत्रपं मे ॥ ३७ ॥</a:t>
            </a:r>
          </a:p>
          <a:p>
            <a:pPr algn="ctr"/>
            <a:r>
              <a:rPr lang="en-IN" sz="2400" b="1" i="1" dirty="0" err="1">
                <a:solidFill>
                  <a:schemeClr val="accent2">
                    <a:lumMod val="75000"/>
                  </a:schemeClr>
                </a:solidFill>
                <a:latin typeface="Noto Serif vedabaseio"/>
              </a:rPr>
              <a:t>śrī-rukmiṇy</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uvāca</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śrutvā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guṇān</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bhuvana-sundara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śṛṇvatāṁ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te</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nirviśya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karṇa-vivarair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harato</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ṅga-tāpam</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rūpaṁ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dṛśāṁ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dṛśimatām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akhilārtha-lābhaṁ</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tvayy</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acyutāviśati</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cittam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apatrapaṁ</a:t>
            </a:r>
            <a:r>
              <a:rPr lang="en-IN" sz="2400" b="1" i="1" dirty="0">
                <a:solidFill>
                  <a:schemeClr val="accent2">
                    <a:lumMod val="75000"/>
                  </a:schemeClr>
                </a:solidFill>
                <a:latin typeface="Noto Serif vedabaseio"/>
              </a:rPr>
              <a:t> me</a:t>
            </a: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400" b="1" dirty="0" err="1">
                <a:solidFill>
                  <a:srgbClr val="002060"/>
                </a:solidFill>
                <a:latin typeface="Noto Serif vedabaseio"/>
              </a:rPr>
              <a:t>Rukmiṇī</a:t>
            </a:r>
            <a:r>
              <a:rPr lang="en-IN" sz="2400" b="1" dirty="0">
                <a:solidFill>
                  <a:srgbClr val="002060"/>
                </a:solidFill>
                <a:latin typeface="Noto Serif vedabaseio"/>
              </a:rPr>
              <a:t> said [in her letter, as read by the </a:t>
            </a:r>
            <a:r>
              <a:rPr lang="en-IN" sz="2400" b="1" dirty="0" err="1">
                <a:solidFill>
                  <a:srgbClr val="002060"/>
                </a:solidFill>
                <a:latin typeface="Noto Serif vedabaseio"/>
              </a:rPr>
              <a:t>brāhmaṇa</a:t>
            </a:r>
            <a:r>
              <a:rPr lang="en-IN" sz="2400" b="1" dirty="0">
                <a:solidFill>
                  <a:srgbClr val="002060"/>
                </a:solidFill>
                <a:latin typeface="Noto Serif vedabaseio"/>
              </a:rPr>
              <a:t>]: O beauty of the worlds, having heard of Your qualities, which enter the ears of those who hear and remove their bodily distress, and having also heard of Your beauty, which </a:t>
            </a:r>
            <a:r>
              <a:rPr lang="en-IN" sz="2400" b="1" dirty="0" err="1">
                <a:solidFill>
                  <a:srgbClr val="002060"/>
                </a:solidFill>
                <a:latin typeface="Noto Serif vedabaseio"/>
              </a:rPr>
              <a:t>fulfills</a:t>
            </a:r>
            <a:r>
              <a:rPr lang="en-IN" sz="2400" b="1" dirty="0">
                <a:solidFill>
                  <a:srgbClr val="002060"/>
                </a:solidFill>
                <a:latin typeface="Noto Serif vedabaseio"/>
              </a:rPr>
              <a:t> all the visual desires of those who see, I have fixed my shameless mind upon You, O </a:t>
            </a:r>
            <a:r>
              <a:rPr lang="en-IN" sz="2400" b="1" dirty="0" err="1">
                <a:solidFill>
                  <a:srgbClr val="002060"/>
                </a:solidFill>
                <a:latin typeface="Noto Serif vedabaseio"/>
              </a:rPr>
              <a:t>Kṛṣṇa</a:t>
            </a:r>
            <a:r>
              <a:rPr lang="en-IN" sz="2400" b="1" dirty="0">
                <a:solidFill>
                  <a:srgbClr val="002060"/>
                </a:solidFill>
                <a:latin typeface="Noto Serif vedabaseio"/>
              </a:rPr>
              <a:t>.</a:t>
            </a:r>
          </a:p>
        </p:txBody>
      </p:sp>
      <p:pic>
        <p:nvPicPr>
          <p:cNvPr id="6" name="Picture 2" descr="Appearence Day of Srimati Rukmini Devi">
            <a:extLst>
              <a:ext uri="{FF2B5EF4-FFF2-40B4-BE49-F238E27FC236}">
                <a16:creationId xmlns:a16="http://schemas.microsoft.com/office/drawing/2014/main" id="{EF0A083B-365A-CACA-61BB-E6A07CF26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8" y="10794"/>
            <a:ext cx="4821339" cy="683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7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6863417"/>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10.52.38</a:t>
            </a:r>
          </a:p>
          <a:p>
            <a:pPr algn="ctr"/>
            <a:r>
              <a:rPr lang="hi-IN" sz="2400" dirty="0">
                <a:solidFill>
                  <a:schemeClr val="accent5">
                    <a:lumMod val="50000"/>
                  </a:schemeClr>
                </a:solidFill>
                <a:latin typeface="Noto Sans Devanagari" panose="020B0502040504020204" pitchFamily="34" charset="0"/>
              </a:rPr>
              <a:t>श्रीरुक्‍मिण्युवाच</a:t>
            </a:r>
            <a:br>
              <a:rPr lang="hi-IN" sz="2400" b="0" i="0" dirty="0">
                <a:solidFill>
                  <a:schemeClr val="accent5">
                    <a:lumMod val="50000"/>
                  </a:schemeClr>
                </a:solidFill>
                <a:effectLst/>
                <a:latin typeface="Noto Sans Devanagari" panose="020B0502040504020204" pitchFamily="34" charset="0"/>
              </a:rPr>
            </a:br>
            <a:r>
              <a:rPr lang="hi-IN" sz="2400" b="0" i="0" dirty="0">
                <a:solidFill>
                  <a:srgbClr val="1D1601"/>
                </a:solidFill>
                <a:effectLst/>
                <a:latin typeface="Noto Sans Devanagari" panose="020B0502040504020204" pitchFamily="34" charset="0"/>
              </a:rPr>
              <a:t>का त्वा मुकुन्द महती कुलशीलरूप-</a:t>
            </a:r>
            <a:br>
              <a:rPr lang="hi-IN" sz="2400" b="0" i="0" dirty="0">
                <a:solidFill>
                  <a:srgbClr val="1D1601"/>
                </a:solidFill>
                <a:effectLst/>
                <a:latin typeface="Noto Sans Devanagari" panose="020B0502040504020204" pitchFamily="34" charset="0"/>
              </a:rPr>
            </a:br>
            <a:r>
              <a:rPr lang="hi-IN" sz="2400" b="0" i="0" dirty="0">
                <a:solidFill>
                  <a:srgbClr val="1D1601"/>
                </a:solidFill>
                <a:effectLst/>
                <a:latin typeface="Noto Sans Devanagari" panose="020B0502040504020204" pitchFamily="34" charset="0"/>
              </a:rPr>
              <a:t>विद्यावयोद्रविणधामभिरात्मतुल्यम् ।</a:t>
            </a:r>
            <a:br>
              <a:rPr lang="hi-IN" sz="2400" b="0" i="0" dirty="0">
                <a:solidFill>
                  <a:srgbClr val="1D1601"/>
                </a:solidFill>
                <a:effectLst/>
                <a:latin typeface="Noto Sans Devanagari" panose="020B0502040504020204" pitchFamily="34" charset="0"/>
              </a:rPr>
            </a:br>
            <a:r>
              <a:rPr lang="hi-IN" sz="2400" b="0" i="0" dirty="0">
                <a:solidFill>
                  <a:srgbClr val="1D1601"/>
                </a:solidFill>
                <a:effectLst/>
                <a:latin typeface="Noto Sans Devanagari" panose="020B0502040504020204" pitchFamily="34" charset="0"/>
              </a:rPr>
              <a:t>धीरा पतिं कुलवती न वृणीत कन्या</a:t>
            </a:r>
            <a:br>
              <a:rPr lang="hi-IN" sz="2400" b="0" i="0" dirty="0">
                <a:solidFill>
                  <a:srgbClr val="1D1601"/>
                </a:solidFill>
                <a:effectLst/>
                <a:latin typeface="Noto Sans Devanagari" panose="020B0502040504020204" pitchFamily="34" charset="0"/>
              </a:rPr>
            </a:br>
            <a:r>
              <a:rPr lang="hi-IN" sz="2400" b="0" i="0" dirty="0">
                <a:solidFill>
                  <a:srgbClr val="1D1601"/>
                </a:solidFill>
                <a:effectLst/>
                <a:latin typeface="Noto Sans Devanagari" panose="020B0502040504020204" pitchFamily="34" charset="0"/>
              </a:rPr>
              <a:t>काले नृसिंह नरलोकमनोऽभिरामम् ॥ ३८ ॥</a:t>
            </a:r>
          </a:p>
          <a:p>
            <a:pPr algn="ctr"/>
            <a:r>
              <a:rPr lang="en-IN" sz="2400" b="1" i="1" dirty="0" err="1">
                <a:solidFill>
                  <a:schemeClr val="accent2">
                    <a:lumMod val="75000"/>
                  </a:schemeClr>
                </a:solidFill>
                <a:latin typeface="Noto Serif vedabaseio"/>
              </a:rPr>
              <a:t>kā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tvā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mukunda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mahatī</a:t>
            </a:r>
            <a:r>
              <a:rPr lang="en-IN" sz="2400" b="1" i="1" dirty="0">
                <a:solidFill>
                  <a:schemeClr val="accent2">
                    <a:lumMod val="75000"/>
                  </a:schemeClr>
                </a:solidFill>
                <a:latin typeface="Noto Serif vedabaseio"/>
              </a:rPr>
              <a:t> kula-</a:t>
            </a:r>
            <a:r>
              <a:rPr lang="en-IN" sz="2400" b="1" i="1" dirty="0" err="1">
                <a:solidFill>
                  <a:schemeClr val="accent2">
                    <a:lumMod val="75000"/>
                  </a:schemeClr>
                </a:solidFill>
                <a:latin typeface="Noto Serif vedabaseio"/>
              </a:rPr>
              <a:t>śīla</a:t>
            </a:r>
            <a:r>
              <a:rPr lang="en-IN" sz="2400" b="1" i="1" dirty="0">
                <a:solidFill>
                  <a:schemeClr val="accent2">
                    <a:lumMod val="75000"/>
                  </a:schemeClr>
                </a:solidFill>
                <a:latin typeface="Noto Serif vedabaseio"/>
              </a:rPr>
              <a:t>-</a:t>
            </a:r>
            <a:r>
              <a:rPr lang="en-IN" sz="2400" b="1" i="1" dirty="0" err="1">
                <a:solidFill>
                  <a:schemeClr val="accent2">
                    <a:lumMod val="75000"/>
                  </a:schemeClr>
                </a:solidFill>
                <a:latin typeface="Noto Serif vedabaseio"/>
              </a:rPr>
              <a:t>rūpa</a:t>
            </a:r>
            <a:r>
              <a:rPr lang="en-IN" sz="2400" b="1" i="1" dirty="0">
                <a:solidFill>
                  <a:schemeClr val="accent2">
                    <a:lumMod val="75000"/>
                  </a:schemeClr>
                </a:solidFill>
                <a:latin typeface="Noto Serif vedabaseio"/>
              </a:rPr>
              <a:t>-</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vidyā-vayo-draviṇa-dhāmabhir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ātma-tulyam</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dhīrā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patiṁ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kulavatī</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na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vṛṇīta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kanyā</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kāle</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nṛ-siṁha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nara</a:t>
            </a:r>
            <a:r>
              <a:rPr lang="en-IN" sz="2400" b="1" i="1" dirty="0">
                <a:solidFill>
                  <a:schemeClr val="accent2">
                    <a:lumMod val="75000"/>
                  </a:schemeClr>
                </a:solidFill>
                <a:latin typeface="Noto Serif vedabaseio"/>
              </a:rPr>
              <a:t>-</a:t>
            </a:r>
            <a:r>
              <a:rPr lang="en-IN" sz="2400" b="1" i="1" dirty="0" err="1">
                <a:solidFill>
                  <a:schemeClr val="accent2">
                    <a:lumMod val="75000"/>
                  </a:schemeClr>
                </a:solidFill>
                <a:latin typeface="Noto Serif vedabaseio"/>
              </a:rPr>
              <a:t>loka</a:t>
            </a:r>
            <a:r>
              <a:rPr lang="en-IN" sz="2400" b="1" i="1" dirty="0">
                <a:solidFill>
                  <a:schemeClr val="accent2">
                    <a:lumMod val="75000"/>
                  </a:schemeClr>
                </a:solidFill>
                <a:latin typeface="Noto Serif vedabaseio"/>
              </a:rPr>
              <a:t>-mano-’</a:t>
            </a:r>
            <a:r>
              <a:rPr lang="en-IN" sz="2400" b="1" i="1" dirty="0" err="1">
                <a:solidFill>
                  <a:schemeClr val="accent2">
                    <a:lumMod val="75000"/>
                  </a:schemeClr>
                </a:solidFill>
                <a:latin typeface="Noto Serif vedabaseio"/>
              </a:rPr>
              <a:t>bhirāmam</a:t>
            </a:r>
            <a:endParaRPr lang="en-IN" sz="2400" b="1" i="1" dirty="0">
              <a:solidFill>
                <a:schemeClr val="accent2">
                  <a:lumMod val="75000"/>
                </a:schemeClr>
              </a:solidFill>
              <a:latin typeface="Noto Serif vedabaseio"/>
            </a:endParaRP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400" b="1" dirty="0" err="1">
                <a:solidFill>
                  <a:srgbClr val="002060"/>
                </a:solidFill>
                <a:latin typeface="Noto Serif vedabaseio"/>
              </a:rPr>
              <a:t>Rukmiṇī</a:t>
            </a:r>
            <a:r>
              <a:rPr lang="en-IN" sz="2400" b="1" dirty="0">
                <a:solidFill>
                  <a:srgbClr val="002060"/>
                </a:solidFill>
                <a:latin typeface="Noto Serif vedabaseio"/>
              </a:rPr>
              <a:t> said [in her letter, as read by the </a:t>
            </a:r>
            <a:r>
              <a:rPr lang="en-IN" sz="2400" b="1" dirty="0" err="1">
                <a:solidFill>
                  <a:srgbClr val="002060"/>
                </a:solidFill>
                <a:latin typeface="Noto Serif vedabaseio"/>
              </a:rPr>
              <a:t>brāhmaṇa</a:t>
            </a:r>
            <a:r>
              <a:rPr lang="en-IN" sz="2400" b="1" dirty="0">
                <a:solidFill>
                  <a:srgbClr val="002060"/>
                </a:solidFill>
                <a:latin typeface="Noto Serif vedabaseio"/>
              </a:rPr>
              <a:t>]: O </a:t>
            </a:r>
            <a:r>
              <a:rPr lang="en-IN" sz="2400" b="1" dirty="0" err="1">
                <a:solidFill>
                  <a:srgbClr val="002060"/>
                </a:solidFill>
                <a:latin typeface="Noto Serif vedabaseio"/>
              </a:rPr>
              <a:t>Mukunda</a:t>
            </a:r>
            <a:r>
              <a:rPr lang="en-IN" sz="2400" b="1" dirty="0">
                <a:solidFill>
                  <a:srgbClr val="002060"/>
                </a:solidFill>
                <a:latin typeface="Noto Serif vedabaseio"/>
              </a:rPr>
              <a:t>, You are equal only to Yourself in lineage, character, beauty, knowledge, youthfulness, wealth and influence. O lion among men, You delight the minds of all mankind. What aristocratic, sober-minded and marriageable girl of a good family would not choose You as her husband when the proper time has come?</a:t>
            </a:r>
          </a:p>
        </p:txBody>
      </p:sp>
      <p:graphicFrame>
        <p:nvGraphicFramePr>
          <p:cNvPr id="5" name="Object 4">
            <a:extLst>
              <a:ext uri="{FF2B5EF4-FFF2-40B4-BE49-F238E27FC236}">
                <a16:creationId xmlns:a16="http://schemas.microsoft.com/office/drawing/2014/main" id="{4A7F3151-46A1-A532-99E2-91986ED64221}"/>
              </a:ext>
            </a:extLst>
          </p:cNvPr>
          <p:cNvGraphicFramePr>
            <a:graphicFrameLocks noChangeAspect="1"/>
          </p:cNvGraphicFramePr>
          <p:nvPr>
            <p:extLst>
              <p:ext uri="{D42A27DB-BD31-4B8C-83A1-F6EECF244321}">
                <p14:modId xmlns:p14="http://schemas.microsoft.com/office/powerpoint/2010/main" val="1378994197"/>
              </p:ext>
            </p:extLst>
          </p:nvPr>
        </p:nvGraphicFramePr>
        <p:xfrm>
          <a:off x="0" y="0"/>
          <a:ext cx="4767943" cy="6830008"/>
        </p:xfrm>
        <a:graphic>
          <a:graphicData uri="http://schemas.openxmlformats.org/presentationml/2006/ole">
            <mc:AlternateContent xmlns:mc="http://schemas.openxmlformats.org/markup-compatibility/2006">
              <mc:Choice xmlns:v="urn:schemas-microsoft-com:vml" Requires="v">
                <p:oleObj spid="_x0000_s3075" name="Bitmap Image" r:id="rId3" imgW="5387400" imgH="7368480" progId="Paint.Picture">
                  <p:embed/>
                </p:oleObj>
              </mc:Choice>
              <mc:Fallback>
                <p:oleObj name="Bitmap Image" r:id="rId3" imgW="5387400" imgH="7368480" progId="Paint.Picture">
                  <p:embed/>
                  <p:pic>
                    <p:nvPicPr>
                      <p:cNvPr id="2" name="Object 1">
                        <a:extLst>
                          <a:ext uri="{FF2B5EF4-FFF2-40B4-BE49-F238E27FC236}">
                            <a16:creationId xmlns:a16="http://schemas.microsoft.com/office/drawing/2014/main" id="{D87DB05E-67DD-2E87-8DFE-A8FDC3123586}"/>
                          </a:ext>
                        </a:extLst>
                      </p:cNvPr>
                      <p:cNvPicPr/>
                      <p:nvPr/>
                    </p:nvPicPr>
                    <p:blipFill>
                      <a:blip r:embed="rId4"/>
                      <a:stretch>
                        <a:fillRect/>
                      </a:stretch>
                    </p:blipFill>
                    <p:spPr>
                      <a:xfrm>
                        <a:off x="0" y="0"/>
                        <a:ext cx="4767943" cy="6830008"/>
                      </a:xfrm>
                      <a:prstGeom prst="rect">
                        <a:avLst/>
                      </a:prstGeom>
                    </p:spPr>
                  </p:pic>
                </p:oleObj>
              </mc:Fallback>
            </mc:AlternateContent>
          </a:graphicData>
        </a:graphic>
      </p:graphicFrame>
    </p:spTree>
    <p:extLst>
      <p:ext uri="{BB962C8B-B14F-4D97-AF65-F5344CB8AC3E}">
        <p14:creationId xmlns:p14="http://schemas.microsoft.com/office/powerpoint/2010/main" val="185722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6555641"/>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10.52.39</a:t>
            </a:r>
          </a:p>
          <a:p>
            <a:pPr algn="ctr"/>
            <a:r>
              <a:rPr lang="hi-IN" sz="2800" dirty="0">
                <a:solidFill>
                  <a:schemeClr val="accent5">
                    <a:lumMod val="50000"/>
                  </a:schemeClr>
                </a:solidFill>
                <a:latin typeface="Noto Sans Devanagari" panose="020B0502040504020204" pitchFamily="34" charset="0"/>
              </a:rPr>
              <a:t>श्रीरुक्‍मिण्युवाच</a:t>
            </a:r>
            <a:endParaRPr lang="en-IN" sz="2800" b="1" i="0" dirty="0">
              <a:solidFill>
                <a:schemeClr val="accent5">
                  <a:lumMod val="50000"/>
                </a:schemeClr>
              </a:solidFill>
              <a:effectLst/>
              <a:latin typeface="inherit"/>
            </a:endParaRPr>
          </a:p>
          <a:p>
            <a:pPr algn="ctr"/>
            <a:r>
              <a:rPr lang="hi-IN" sz="2400" dirty="0">
                <a:solidFill>
                  <a:schemeClr val="accent5">
                    <a:lumMod val="50000"/>
                  </a:schemeClr>
                </a:solidFill>
                <a:latin typeface="Noto Sans Devanagari" panose="020B0502040504020204" pitchFamily="34" charset="0"/>
              </a:rPr>
              <a:t>तन्मे भवान् खलु वृत: पतिरङ्ग जाया-</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मात्मार्पितश्च भवतोऽत्र विभो विधेहि ।</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मा वीरभागमभिमर्शतु चैद्य आराद्</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गोमायुवन्मृगपतेर्बलिमम्बुजाक्ष ॥ ३९ ॥</a:t>
            </a:r>
          </a:p>
          <a:p>
            <a:pPr algn="ctr"/>
            <a:r>
              <a:rPr lang="en-IN" sz="2400" b="1" i="1" dirty="0">
                <a:solidFill>
                  <a:schemeClr val="accent2">
                    <a:lumMod val="75000"/>
                  </a:schemeClr>
                </a:solidFill>
                <a:latin typeface="Noto Serif vedabaseio"/>
              </a:rPr>
              <a:t>tan me </a:t>
            </a:r>
            <a:r>
              <a:rPr lang="en-IN" sz="2400" b="1" i="1" dirty="0" err="1">
                <a:solidFill>
                  <a:schemeClr val="accent2">
                    <a:lumMod val="75000"/>
                  </a:schemeClr>
                </a:solidFill>
                <a:latin typeface="Noto Serif vedabaseio"/>
              </a:rPr>
              <a:t>bhavān</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khalu</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vṛtaḥ</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patir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aṅga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jāyām</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ātmārpitaś</a:t>
            </a:r>
            <a:r>
              <a:rPr lang="en-IN" sz="2400" b="1" i="1" dirty="0">
                <a:solidFill>
                  <a:schemeClr val="accent2">
                    <a:lumMod val="75000"/>
                  </a:schemeClr>
                </a:solidFill>
                <a:latin typeface="Noto Serif vedabaseio"/>
              </a:rPr>
              <a:t> ca </a:t>
            </a:r>
            <a:r>
              <a:rPr lang="en-IN" sz="2400" b="1" i="1" dirty="0" err="1">
                <a:solidFill>
                  <a:schemeClr val="accent2">
                    <a:lumMod val="75000"/>
                  </a:schemeClr>
                </a:solidFill>
                <a:latin typeface="Noto Serif vedabaseio"/>
              </a:rPr>
              <a:t>bhavato</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tra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vibho</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vidhehi</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mā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vīra-bhāgam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abhimarśatu</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caidya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ārād</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gomāyu</a:t>
            </a:r>
            <a:r>
              <a:rPr lang="en-IN" sz="2400" b="1" i="1" dirty="0">
                <a:solidFill>
                  <a:schemeClr val="accent2">
                    <a:lumMod val="75000"/>
                  </a:schemeClr>
                </a:solidFill>
                <a:latin typeface="Noto Serif vedabaseio"/>
              </a:rPr>
              <a:t>-van </a:t>
            </a:r>
            <a:r>
              <a:rPr lang="en-IN" sz="2400" b="1" i="1" dirty="0" err="1">
                <a:solidFill>
                  <a:schemeClr val="accent2">
                    <a:lumMod val="75000"/>
                  </a:schemeClr>
                </a:solidFill>
                <a:latin typeface="Noto Serif vedabaseio"/>
              </a:rPr>
              <a:t>mṛga</a:t>
            </a:r>
            <a:r>
              <a:rPr lang="en-IN" sz="2400" b="1" i="1" dirty="0">
                <a:solidFill>
                  <a:schemeClr val="accent2">
                    <a:lumMod val="75000"/>
                  </a:schemeClr>
                </a:solidFill>
                <a:latin typeface="Noto Serif vedabaseio"/>
              </a:rPr>
              <a:t>-pater </a:t>
            </a:r>
            <a:r>
              <a:rPr lang="en-IN" sz="2400" b="1" i="1" dirty="0" err="1">
                <a:solidFill>
                  <a:schemeClr val="accent2">
                    <a:lumMod val="75000"/>
                  </a:schemeClr>
                </a:solidFill>
                <a:latin typeface="Noto Serif vedabaseio"/>
              </a:rPr>
              <a:t>balim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ambujākṣa</a:t>
            </a:r>
            <a:endParaRPr lang="en-IN" sz="2400" b="1" i="1" dirty="0">
              <a:solidFill>
                <a:schemeClr val="accent2">
                  <a:lumMod val="75000"/>
                </a:schemeClr>
              </a:solidFill>
              <a:latin typeface="Noto Serif vedabaseio"/>
            </a:endParaRP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400" b="1" dirty="0" err="1">
                <a:solidFill>
                  <a:srgbClr val="002060"/>
                </a:solidFill>
                <a:latin typeface="Noto Serif vedabaseio"/>
              </a:rPr>
              <a:t>Rukmiṇī</a:t>
            </a:r>
            <a:r>
              <a:rPr lang="en-IN" sz="2400" b="1" dirty="0">
                <a:solidFill>
                  <a:srgbClr val="002060"/>
                </a:solidFill>
                <a:latin typeface="Noto Serif vedabaseio"/>
              </a:rPr>
              <a:t> said [in her letter, as read by the </a:t>
            </a:r>
            <a:r>
              <a:rPr lang="en-IN" sz="2400" b="1" dirty="0" err="1">
                <a:solidFill>
                  <a:srgbClr val="002060"/>
                </a:solidFill>
                <a:latin typeface="Noto Serif vedabaseio"/>
              </a:rPr>
              <a:t>brāhmaṇa</a:t>
            </a:r>
            <a:r>
              <a:rPr lang="en-IN" sz="2400" b="1" dirty="0">
                <a:solidFill>
                  <a:srgbClr val="002060"/>
                </a:solidFill>
                <a:latin typeface="Noto Serif vedabaseio"/>
              </a:rPr>
              <a:t>]: Therefore, my dear Lord, I have chosen You as my husband, and I surrender myself to You. Please come swiftly, O almighty one, and make me Your wife. My dear lotus-eyed Lord, let </a:t>
            </a:r>
            <a:r>
              <a:rPr lang="en-IN" sz="2400" b="1" dirty="0" err="1">
                <a:solidFill>
                  <a:srgbClr val="002060"/>
                </a:solidFill>
                <a:latin typeface="Noto Serif vedabaseio"/>
              </a:rPr>
              <a:t>Śiśupāla</a:t>
            </a:r>
            <a:r>
              <a:rPr lang="en-IN" sz="2400" b="1" dirty="0">
                <a:solidFill>
                  <a:srgbClr val="002060"/>
                </a:solidFill>
                <a:latin typeface="Noto Serif vedabaseio"/>
              </a:rPr>
              <a:t> never touch the hero’s portion like a jackal stealing the property of a lion.</a:t>
            </a:r>
          </a:p>
        </p:txBody>
      </p:sp>
      <p:pic>
        <p:nvPicPr>
          <p:cNvPr id="7170" name="Picture 2" descr="RUKMINI VIVAH - Blog - ISKCON Desire Tree | IDT">
            <a:extLst>
              <a:ext uri="{FF2B5EF4-FFF2-40B4-BE49-F238E27FC236}">
                <a16:creationId xmlns:a16="http://schemas.microsoft.com/office/drawing/2014/main" id="{77B5D7AA-4F44-2567-3FAB-3FD2D646C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020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3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6555641"/>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10.52.40</a:t>
            </a:r>
          </a:p>
          <a:p>
            <a:pPr algn="ctr"/>
            <a:r>
              <a:rPr lang="hi-IN" sz="2800" dirty="0">
                <a:solidFill>
                  <a:schemeClr val="accent5">
                    <a:lumMod val="50000"/>
                  </a:schemeClr>
                </a:solidFill>
                <a:latin typeface="Noto Sans Devanagari" panose="020B0502040504020204" pitchFamily="34" charset="0"/>
              </a:rPr>
              <a:t>श्रीरुक्‍मिण्युवाच</a:t>
            </a:r>
            <a:endParaRPr lang="en-IN" sz="2800" b="1" i="0" dirty="0">
              <a:solidFill>
                <a:schemeClr val="accent5">
                  <a:lumMod val="50000"/>
                </a:schemeClr>
              </a:solidFill>
              <a:effectLst/>
              <a:latin typeface="inherit"/>
            </a:endParaRPr>
          </a:p>
          <a:p>
            <a:pPr algn="ctr"/>
            <a:r>
              <a:rPr lang="hi-IN" sz="2400" dirty="0">
                <a:solidFill>
                  <a:schemeClr val="accent5">
                    <a:lumMod val="50000"/>
                  </a:schemeClr>
                </a:solidFill>
                <a:latin typeface="Noto Sans Devanagari" panose="020B0502040504020204" pitchFamily="34" charset="0"/>
              </a:rPr>
              <a:t>पूर्तेष्टदत्तनियमव्रतदेवविप्र-</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गुर्वर्चनादिभिरलं भगवान् परेश: ।</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आराधितो यदि गदाग्रज एत्य पाणिं</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गृह्णातु मे न दमघोषसुतादयोऽन्ये ॥ ४० ॥</a:t>
            </a:r>
          </a:p>
          <a:p>
            <a:pPr algn="ctr"/>
            <a:r>
              <a:rPr lang="en-IN" sz="2400" b="1" i="1" dirty="0" err="1">
                <a:solidFill>
                  <a:schemeClr val="accent2">
                    <a:lumMod val="75000"/>
                  </a:schemeClr>
                </a:solidFill>
                <a:latin typeface="Noto Serif vedabaseio"/>
              </a:rPr>
              <a:t>pūrteṣṭa</a:t>
            </a:r>
            <a:r>
              <a:rPr lang="en-IN" sz="2400" b="1" i="1" dirty="0">
                <a:solidFill>
                  <a:schemeClr val="accent2">
                    <a:lumMod val="75000"/>
                  </a:schemeClr>
                </a:solidFill>
                <a:latin typeface="Noto Serif vedabaseio"/>
              </a:rPr>
              <a:t>-</a:t>
            </a:r>
            <a:r>
              <a:rPr lang="en-IN" sz="2400" b="1" i="1" dirty="0" err="1">
                <a:solidFill>
                  <a:schemeClr val="accent2">
                    <a:lumMod val="75000"/>
                  </a:schemeClr>
                </a:solidFill>
                <a:latin typeface="Noto Serif vedabaseio"/>
              </a:rPr>
              <a:t>datta</a:t>
            </a:r>
            <a:r>
              <a:rPr lang="en-IN" sz="2400" b="1" i="1" dirty="0">
                <a:solidFill>
                  <a:schemeClr val="accent2">
                    <a:lumMod val="75000"/>
                  </a:schemeClr>
                </a:solidFill>
                <a:latin typeface="Noto Serif vedabaseio"/>
              </a:rPr>
              <a:t>-niyama-</a:t>
            </a:r>
            <a:r>
              <a:rPr lang="en-IN" sz="2400" b="1" i="1" dirty="0" err="1">
                <a:solidFill>
                  <a:schemeClr val="accent2">
                    <a:lumMod val="75000"/>
                  </a:schemeClr>
                </a:solidFill>
                <a:latin typeface="Noto Serif vedabaseio"/>
              </a:rPr>
              <a:t>vrata</a:t>
            </a:r>
            <a:r>
              <a:rPr lang="en-IN" sz="2400" b="1" i="1" dirty="0">
                <a:solidFill>
                  <a:schemeClr val="accent2">
                    <a:lumMod val="75000"/>
                  </a:schemeClr>
                </a:solidFill>
                <a:latin typeface="Noto Serif vedabaseio"/>
              </a:rPr>
              <a:t>-deva-</a:t>
            </a:r>
            <a:r>
              <a:rPr lang="en-IN" sz="2400" b="1" i="1" dirty="0" err="1">
                <a:solidFill>
                  <a:schemeClr val="accent2">
                    <a:lumMod val="75000"/>
                  </a:schemeClr>
                </a:solidFill>
                <a:latin typeface="Noto Serif vedabaseio"/>
              </a:rPr>
              <a:t>vipra</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gurv-arcanādibhir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alaṁ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bhagavān</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pareśaḥ</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ārādhito</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yadi</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gadāgraja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etya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pāṇiṁ</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gṛhṇātu</a:t>
            </a:r>
            <a:r>
              <a:rPr lang="en-IN" sz="2400" b="1" i="1" dirty="0">
                <a:solidFill>
                  <a:schemeClr val="accent2">
                    <a:lumMod val="75000"/>
                  </a:schemeClr>
                </a:solidFill>
                <a:latin typeface="Noto Serif vedabaseio"/>
              </a:rPr>
              <a:t> me </a:t>
            </a:r>
            <a:r>
              <a:rPr lang="en-IN" sz="2400" b="1" i="1" dirty="0" err="1">
                <a:solidFill>
                  <a:schemeClr val="accent2">
                    <a:lumMod val="75000"/>
                  </a:schemeClr>
                </a:solidFill>
                <a:latin typeface="Noto Serif vedabaseio"/>
              </a:rPr>
              <a:t>na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damaghoṣa-sutādayo</a:t>
            </a:r>
            <a:r>
              <a:rPr lang="en-IN" sz="2400" b="1" i="1" dirty="0">
                <a:solidFill>
                  <a:schemeClr val="accent2">
                    <a:lumMod val="75000"/>
                  </a:schemeClr>
                </a:solidFill>
                <a:latin typeface="Noto Serif vedabaseio"/>
              </a:rPr>
              <a:t> ’nye</a:t>
            </a: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400" b="1" dirty="0" err="1">
                <a:solidFill>
                  <a:srgbClr val="002060"/>
                </a:solidFill>
                <a:latin typeface="Noto Serif vedabaseio"/>
              </a:rPr>
              <a:t>Rukmiṇī</a:t>
            </a:r>
            <a:r>
              <a:rPr lang="en-IN" sz="2400" b="1" dirty="0">
                <a:solidFill>
                  <a:srgbClr val="002060"/>
                </a:solidFill>
                <a:latin typeface="Noto Serif vedabaseio"/>
              </a:rPr>
              <a:t> said [in her letter, as read by the </a:t>
            </a:r>
            <a:r>
              <a:rPr lang="en-IN" sz="2400" b="1" dirty="0" err="1">
                <a:solidFill>
                  <a:srgbClr val="002060"/>
                </a:solidFill>
                <a:latin typeface="Noto Serif vedabaseio"/>
              </a:rPr>
              <a:t>brāhmaṇa</a:t>
            </a:r>
            <a:r>
              <a:rPr lang="en-IN" sz="2400" b="1" dirty="0">
                <a:solidFill>
                  <a:srgbClr val="002060"/>
                </a:solidFill>
                <a:latin typeface="Noto Serif vedabaseio"/>
              </a:rPr>
              <a:t>]: If I have sufficiently worshiped the Supreme Personality of Godhead by pious works, sacrifices, charity, rituals and vows, and also by worshiping the demigods, </a:t>
            </a:r>
            <a:r>
              <a:rPr lang="en-IN" sz="2400" b="1" dirty="0" err="1">
                <a:solidFill>
                  <a:srgbClr val="002060"/>
                </a:solidFill>
                <a:latin typeface="Noto Serif vedabaseio"/>
              </a:rPr>
              <a:t>brāhmaṇas</a:t>
            </a:r>
            <a:r>
              <a:rPr lang="en-IN" sz="2400" b="1" dirty="0">
                <a:solidFill>
                  <a:srgbClr val="002060"/>
                </a:solidFill>
                <a:latin typeface="Noto Serif vedabaseio"/>
              </a:rPr>
              <a:t> and gurus, then may </a:t>
            </a:r>
            <a:r>
              <a:rPr lang="en-IN" sz="2400" b="1" dirty="0" err="1">
                <a:solidFill>
                  <a:srgbClr val="002060"/>
                </a:solidFill>
                <a:latin typeface="Noto Serif vedabaseio"/>
              </a:rPr>
              <a:t>Gadāgraja</a:t>
            </a:r>
            <a:r>
              <a:rPr lang="en-IN" sz="2400" b="1" dirty="0">
                <a:solidFill>
                  <a:srgbClr val="002060"/>
                </a:solidFill>
                <a:latin typeface="Noto Serif vedabaseio"/>
              </a:rPr>
              <a:t> come and take my hand, and not </a:t>
            </a:r>
            <a:r>
              <a:rPr lang="en-IN" sz="2400" b="1" dirty="0" err="1">
                <a:solidFill>
                  <a:srgbClr val="002060"/>
                </a:solidFill>
                <a:latin typeface="Noto Serif vedabaseio"/>
              </a:rPr>
              <a:t>Damaghoṣa’s</a:t>
            </a:r>
            <a:r>
              <a:rPr lang="en-IN" sz="2400" b="1" dirty="0">
                <a:solidFill>
                  <a:srgbClr val="002060"/>
                </a:solidFill>
                <a:latin typeface="Noto Serif vedabaseio"/>
              </a:rPr>
              <a:t> son or anyone else.</a:t>
            </a:r>
          </a:p>
        </p:txBody>
      </p:sp>
      <p:pic>
        <p:nvPicPr>
          <p:cNvPr id="6146" name="Picture 2" descr="Rukmani - Goddess Vidya">
            <a:extLst>
              <a:ext uri="{FF2B5EF4-FFF2-40B4-BE49-F238E27FC236}">
                <a16:creationId xmlns:a16="http://schemas.microsoft.com/office/drawing/2014/main" id="{C03FE009-723E-BDF6-543F-0CC56E822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748"/>
            <a:ext cx="4702002" cy="691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1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1384995"/>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10.52.41</a:t>
            </a:r>
          </a:p>
          <a:p>
            <a:pPr algn="ctr"/>
            <a:r>
              <a:rPr lang="hi-IN" sz="2800" dirty="0">
                <a:solidFill>
                  <a:schemeClr val="accent5">
                    <a:lumMod val="50000"/>
                  </a:schemeClr>
                </a:solidFill>
                <a:latin typeface="Noto Sans Devanagari" panose="020B0502040504020204" pitchFamily="34" charset="0"/>
              </a:rPr>
              <a:t>श्रीरुक्‍मिण्युवाच</a:t>
            </a:r>
            <a:endParaRPr lang="en-IN" sz="2800" b="1" i="0" dirty="0">
              <a:solidFill>
                <a:schemeClr val="accent5">
                  <a:lumMod val="50000"/>
                </a:schemeClr>
              </a:solidFill>
              <a:effectLst/>
              <a:latin typeface="inherit"/>
            </a:endParaRPr>
          </a:p>
        </p:txBody>
      </p:sp>
      <p:pic>
        <p:nvPicPr>
          <p:cNvPr id="4100" name="Picture 4" descr="How to worship Rukmini - Quora">
            <a:extLst>
              <a:ext uri="{FF2B5EF4-FFF2-40B4-BE49-F238E27FC236}">
                <a16:creationId xmlns:a16="http://schemas.microsoft.com/office/drawing/2014/main" id="{A1E2816A-6E07-2921-6763-56F310851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02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BFCBD9F-8D6F-76EC-5B15-DE0DCD59DE4C}"/>
              </a:ext>
            </a:extLst>
          </p:cNvPr>
          <p:cNvSpPr txBox="1"/>
          <p:nvPr/>
        </p:nvSpPr>
        <p:spPr>
          <a:xfrm>
            <a:off x="4702003" y="1221502"/>
            <a:ext cx="7489997" cy="5632311"/>
          </a:xfrm>
          <a:prstGeom prst="rect">
            <a:avLst/>
          </a:prstGeom>
          <a:noFill/>
        </p:spPr>
        <p:txBody>
          <a:bodyPr wrap="square">
            <a:spAutoFit/>
          </a:bodyPr>
          <a:lstStyle/>
          <a:p>
            <a:pPr algn="ctr"/>
            <a:r>
              <a:rPr lang="hi-IN" sz="2400" dirty="0">
                <a:solidFill>
                  <a:schemeClr val="accent5">
                    <a:lumMod val="50000"/>
                  </a:schemeClr>
                </a:solidFill>
                <a:latin typeface="Noto Sans Devanagari" panose="020B0502040504020204" pitchFamily="34" charset="0"/>
              </a:rPr>
              <a:t>श्वोभाविनि त्वमजितोद्वहने विदर्भान्</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गुप्त: समेत्य पृतनापतिभि: परीत: ।</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निर्मथ्य चैद्यमगधेन्द्रबलं प्रसह्य</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मां राक्षसेन विधिनोद्वह वीर्यशुल्काम् ॥ ४१ ॥</a:t>
            </a:r>
          </a:p>
          <a:p>
            <a:pPr algn="ctr"/>
            <a:r>
              <a:rPr lang="en-IN" sz="2400" b="1" i="1" dirty="0" err="1">
                <a:solidFill>
                  <a:schemeClr val="accent2">
                    <a:lumMod val="75000"/>
                  </a:schemeClr>
                </a:solidFill>
                <a:latin typeface="Noto Serif vedabaseio"/>
              </a:rPr>
              <a:t>śvo</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bhāvini</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tvam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ajitodvahane</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vidarbhān</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guptaḥ</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sametya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pṛtanā-patibhiḥ</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parītaḥ</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nirmathya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caidya-magadhendra-balaṁ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prasahya</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māṁ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rākṣasena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vidhinodvaha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vīrya-śulkām</a:t>
            </a:r>
            <a:endParaRPr lang="en-IN" sz="2400" b="1" i="1" dirty="0">
              <a:solidFill>
                <a:schemeClr val="accent2">
                  <a:lumMod val="75000"/>
                </a:schemeClr>
              </a:solidFill>
              <a:latin typeface="Noto Serif vedabaseio"/>
            </a:endParaRP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400" b="1" dirty="0" err="1">
                <a:solidFill>
                  <a:srgbClr val="002060"/>
                </a:solidFill>
                <a:latin typeface="Noto Serif vedabaseio"/>
              </a:rPr>
              <a:t>Rukmiṇī</a:t>
            </a:r>
            <a:r>
              <a:rPr lang="en-IN" sz="2400" b="1" dirty="0">
                <a:solidFill>
                  <a:srgbClr val="002060"/>
                </a:solidFill>
                <a:latin typeface="Noto Serif vedabaseio"/>
              </a:rPr>
              <a:t> said [in her letter, as read by the </a:t>
            </a:r>
            <a:r>
              <a:rPr lang="en-IN" sz="2400" b="1" dirty="0" err="1">
                <a:solidFill>
                  <a:srgbClr val="002060"/>
                </a:solidFill>
                <a:latin typeface="Noto Serif vedabaseio"/>
              </a:rPr>
              <a:t>brāhmaṇa</a:t>
            </a:r>
            <a:r>
              <a:rPr lang="en-IN" sz="2400" b="1" dirty="0">
                <a:solidFill>
                  <a:srgbClr val="002060"/>
                </a:solidFill>
                <a:latin typeface="Noto Serif vedabaseio"/>
              </a:rPr>
              <a:t>]: O unconquerable one, tomorrow when my marriage ceremony is about to begin, You should arrive unseen in Vidarbha and surround Yourself with the leaders of Your army. Then crush the forces of </a:t>
            </a:r>
            <a:r>
              <a:rPr lang="en-IN" sz="2400" b="1" dirty="0" err="1">
                <a:solidFill>
                  <a:srgbClr val="002060"/>
                </a:solidFill>
                <a:latin typeface="Noto Serif vedabaseio"/>
              </a:rPr>
              <a:t>Caidya</a:t>
            </a:r>
            <a:r>
              <a:rPr lang="en-IN" sz="2400" b="1" dirty="0">
                <a:solidFill>
                  <a:srgbClr val="002060"/>
                </a:solidFill>
                <a:latin typeface="Noto Serif vedabaseio"/>
              </a:rPr>
              <a:t> and </a:t>
            </a:r>
            <a:r>
              <a:rPr lang="en-IN" sz="2400" b="1" dirty="0" err="1">
                <a:solidFill>
                  <a:srgbClr val="002060"/>
                </a:solidFill>
                <a:latin typeface="Noto Serif vedabaseio"/>
              </a:rPr>
              <a:t>Magadhendra</a:t>
            </a:r>
            <a:r>
              <a:rPr lang="en-IN" sz="2400" b="1" dirty="0">
                <a:solidFill>
                  <a:srgbClr val="002060"/>
                </a:solidFill>
                <a:latin typeface="Noto Serif vedabaseio"/>
              </a:rPr>
              <a:t> and marry me in the </a:t>
            </a:r>
            <a:r>
              <a:rPr lang="en-IN" sz="2400" b="1" dirty="0" err="1">
                <a:solidFill>
                  <a:srgbClr val="002060"/>
                </a:solidFill>
                <a:latin typeface="Noto Serif vedabaseio"/>
              </a:rPr>
              <a:t>Rākṣasa</a:t>
            </a:r>
            <a:r>
              <a:rPr lang="en-IN" sz="2400" b="1" dirty="0">
                <a:solidFill>
                  <a:srgbClr val="002060"/>
                </a:solidFill>
                <a:latin typeface="Noto Serif vedabaseio"/>
              </a:rPr>
              <a:t> style, winning me with Your </a:t>
            </a:r>
            <a:r>
              <a:rPr lang="en-IN" sz="2400" b="1" dirty="0" err="1">
                <a:solidFill>
                  <a:srgbClr val="002060"/>
                </a:solidFill>
                <a:latin typeface="Noto Serif vedabaseio"/>
              </a:rPr>
              <a:t>valor</a:t>
            </a:r>
            <a:r>
              <a:rPr lang="en-IN" sz="2400" b="1" dirty="0">
                <a:solidFill>
                  <a:srgbClr val="002060"/>
                </a:solidFill>
                <a:latin typeface="Noto Serif vedabaseio"/>
              </a:rPr>
              <a:t>.</a:t>
            </a:r>
          </a:p>
        </p:txBody>
      </p:sp>
    </p:spTree>
    <p:extLst>
      <p:ext uri="{BB962C8B-B14F-4D97-AF65-F5344CB8AC3E}">
        <p14:creationId xmlns:p14="http://schemas.microsoft.com/office/powerpoint/2010/main" val="396006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6740307"/>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10.52.42</a:t>
            </a:r>
          </a:p>
          <a:p>
            <a:pPr algn="ctr"/>
            <a:r>
              <a:rPr lang="hi-IN" sz="2800" dirty="0">
                <a:solidFill>
                  <a:schemeClr val="accent5">
                    <a:lumMod val="50000"/>
                  </a:schemeClr>
                </a:solidFill>
                <a:latin typeface="Noto Sans Devanagari" panose="020B0502040504020204" pitchFamily="34" charset="0"/>
              </a:rPr>
              <a:t>श्रीरुक्‍मिण्युवाच</a:t>
            </a:r>
            <a:endParaRPr lang="en-IN" sz="2800" b="1" i="0" dirty="0">
              <a:solidFill>
                <a:schemeClr val="accent5">
                  <a:lumMod val="50000"/>
                </a:schemeClr>
              </a:solidFill>
              <a:effectLst/>
              <a:latin typeface="inherit"/>
            </a:endParaRPr>
          </a:p>
          <a:p>
            <a:pPr algn="ctr"/>
            <a:r>
              <a:rPr lang="hi-IN" sz="2400" dirty="0">
                <a:solidFill>
                  <a:schemeClr val="accent5">
                    <a:lumMod val="50000"/>
                  </a:schemeClr>
                </a:solidFill>
                <a:latin typeface="Noto Sans Devanagari" panose="020B0502040504020204" pitchFamily="34" charset="0"/>
              </a:rPr>
              <a:t>अन्त:पुरान्तरचरीमनिहत्य बन्धून्-</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त्वामुद्वहे कथमिति प्रवदाम्युपायम् ।</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पूर्वेद्युरस्ति महती कुलदेवयात्रा</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यस्यां बहिर्नववधूर्गिरिजामुपेयात् ॥ ४२ ॥</a:t>
            </a:r>
          </a:p>
          <a:p>
            <a:pPr algn="ctr"/>
            <a:r>
              <a:rPr lang="en-IN" sz="2400" b="1" i="1" dirty="0" err="1">
                <a:solidFill>
                  <a:schemeClr val="accent2">
                    <a:lumMod val="75000"/>
                  </a:schemeClr>
                </a:solidFill>
                <a:latin typeface="Noto Serif vedabaseio"/>
              </a:rPr>
              <a:t>antaḥ-purāntara-carīm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anihatya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bandhūn</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tvām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udvahe</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katham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iti</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pravadāmy</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upāyam</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pūrve-dyur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asti</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mahatī</a:t>
            </a:r>
            <a:r>
              <a:rPr lang="en-IN" sz="2400" b="1" i="1" dirty="0">
                <a:solidFill>
                  <a:schemeClr val="accent2">
                    <a:lumMod val="75000"/>
                  </a:schemeClr>
                </a:solidFill>
                <a:latin typeface="Noto Serif vedabaseio"/>
              </a:rPr>
              <a:t> kula-deva-</a:t>
            </a:r>
            <a:r>
              <a:rPr lang="en-IN" sz="2400" b="1" i="1" dirty="0" err="1">
                <a:solidFill>
                  <a:schemeClr val="accent2">
                    <a:lumMod val="75000"/>
                  </a:schemeClr>
                </a:solidFill>
                <a:latin typeface="Noto Serif vedabaseio"/>
              </a:rPr>
              <a:t>yātrā</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yasyāṁ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bahir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nava-vadhūr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girijām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upeyāt</a:t>
            </a:r>
            <a:endParaRPr lang="en-IN" sz="2400" b="1" i="1" dirty="0">
              <a:solidFill>
                <a:schemeClr val="accent2">
                  <a:lumMod val="75000"/>
                </a:schemeClr>
              </a:solidFill>
              <a:latin typeface="Noto Serif vedabaseio"/>
            </a:endParaRP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250" b="1" dirty="0" err="1">
                <a:solidFill>
                  <a:srgbClr val="002060"/>
                </a:solidFill>
                <a:latin typeface="Noto Serif vedabaseio"/>
              </a:rPr>
              <a:t>Rukmiṇī</a:t>
            </a:r>
            <a:r>
              <a:rPr lang="en-IN" sz="2250" b="1" dirty="0">
                <a:solidFill>
                  <a:srgbClr val="002060"/>
                </a:solidFill>
                <a:latin typeface="Noto Serif vedabaseio"/>
              </a:rPr>
              <a:t> said [in her letter, as read by the </a:t>
            </a:r>
            <a:r>
              <a:rPr lang="en-IN" sz="2250" b="1" dirty="0" err="1">
                <a:solidFill>
                  <a:srgbClr val="002060"/>
                </a:solidFill>
                <a:latin typeface="Noto Serif vedabaseio"/>
              </a:rPr>
              <a:t>brāhmaṇa</a:t>
            </a:r>
            <a:r>
              <a:rPr lang="en-IN" sz="2250" b="1" dirty="0">
                <a:solidFill>
                  <a:srgbClr val="002060"/>
                </a:solidFill>
                <a:latin typeface="Noto Serif vedabaseio"/>
              </a:rPr>
              <a:t>]: Since I will be staying within the inner chambers of the palace, You may wonder, “How can I carry you away without killing some of your relatives?” But I shall tell You a way: On the day before the marriage there is a grand procession to </a:t>
            </a:r>
            <a:r>
              <a:rPr lang="en-IN" sz="2250" b="1" dirty="0" err="1">
                <a:solidFill>
                  <a:srgbClr val="002060"/>
                </a:solidFill>
                <a:latin typeface="Noto Serif vedabaseio"/>
              </a:rPr>
              <a:t>honor</a:t>
            </a:r>
            <a:r>
              <a:rPr lang="en-IN" sz="2250" b="1" dirty="0">
                <a:solidFill>
                  <a:srgbClr val="002060"/>
                </a:solidFill>
                <a:latin typeface="Noto Serif vedabaseio"/>
              </a:rPr>
              <a:t> the royal family’s deity, and in this procession the new bride goes outside the city to visit Goddess </a:t>
            </a:r>
            <a:r>
              <a:rPr lang="en-IN" sz="2250" b="1" dirty="0" err="1">
                <a:solidFill>
                  <a:srgbClr val="002060"/>
                </a:solidFill>
                <a:latin typeface="Noto Serif vedabaseio"/>
              </a:rPr>
              <a:t>Girijā</a:t>
            </a:r>
            <a:r>
              <a:rPr lang="en-IN" sz="2250" b="1" dirty="0">
                <a:solidFill>
                  <a:srgbClr val="002060"/>
                </a:solidFill>
                <a:latin typeface="Noto Serif vedabaseio"/>
              </a:rPr>
              <a:t>.</a:t>
            </a:r>
          </a:p>
        </p:txBody>
      </p:sp>
      <p:pic>
        <p:nvPicPr>
          <p:cNvPr id="5124" name="Picture 4">
            <a:extLst>
              <a:ext uri="{FF2B5EF4-FFF2-40B4-BE49-F238E27FC236}">
                <a16:creationId xmlns:a16="http://schemas.microsoft.com/office/drawing/2014/main" id="{8F8025E8-D1B6-2C96-015D-B5BF4A960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0200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4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52834-0AF9-417B-BFA6-0ACF5A60786D}"/>
              </a:ext>
            </a:extLst>
          </p:cNvPr>
          <p:cNvSpPr txBox="1"/>
          <p:nvPr/>
        </p:nvSpPr>
        <p:spPr>
          <a:xfrm>
            <a:off x="4702002" y="10794"/>
            <a:ext cx="7489997" cy="7509748"/>
          </a:xfrm>
          <a:prstGeom prst="rect">
            <a:avLst/>
          </a:prstGeom>
          <a:noFill/>
        </p:spPr>
        <p:txBody>
          <a:bodyPr wrap="square">
            <a:spAutoFit/>
          </a:bodyPr>
          <a:lstStyle/>
          <a:p>
            <a:pPr algn="ctr"/>
            <a:r>
              <a:rPr lang="en-IN" sz="2800" b="1" dirty="0">
                <a:solidFill>
                  <a:schemeClr val="accent5">
                    <a:lumMod val="50000"/>
                  </a:schemeClr>
                </a:solidFill>
                <a:latin typeface="inherit"/>
              </a:rPr>
              <a:t>RUKMINI DEVI’S PRAYERS</a:t>
            </a:r>
          </a:p>
          <a:p>
            <a:pPr algn="ctr"/>
            <a:r>
              <a:rPr lang="en-IN" sz="2800" b="1" dirty="0">
                <a:solidFill>
                  <a:schemeClr val="accent5">
                    <a:lumMod val="50000"/>
                  </a:schemeClr>
                </a:solidFill>
                <a:latin typeface="inherit"/>
              </a:rPr>
              <a:t>SRIMAD BHAGAVATAM 10.52.43</a:t>
            </a:r>
          </a:p>
          <a:p>
            <a:pPr algn="ctr"/>
            <a:r>
              <a:rPr lang="hi-IN" sz="2800" dirty="0">
                <a:solidFill>
                  <a:schemeClr val="accent5">
                    <a:lumMod val="50000"/>
                  </a:schemeClr>
                </a:solidFill>
                <a:latin typeface="Noto Sans Devanagari" panose="020B0502040504020204" pitchFamily="34" charset="0"/>
              </a:rPr>
              <a:t>श्रीरुक्‍मिण्युवाच</a:t>
            </a:r>
            <a:endParaRPr lang="en-IN" sz="2800" b="1" i="0" dirty="0">
              <a:solidFill>
                <a:schemeClr val="accent5">
                  <a:lumMod val="50000"/>
                </a:schemeClr>
              </a:solidFill>
              <a:effectLst/>
              <a:latin typeface="inherit"/>
            </a:endParaRPr>
          </a:p>
          <a:p>
            <a:pPr algn="ctr"/>
            <a:r>
              <a:rPr lang="hi-IN" sz="2400" dirty="0">
                <a:solidFill>
                  <a:schemeClr val="accent5">
                    <a:lumMod val="50000"/>
                  </a:schemeClr>
                </a:solidFill>
                <a:latin typeface="Noto Sans Devanagari" panose="020B0502040504020204" pitchFamily="34" charset="0"/>
              </a:rPr>
              <a:t>यस्याङ्‍‍घ्रिपङ्कजरज:स्‍नपनं महान्तो</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वाञ्छन्त्युमापतिरिवात्मतमोऽपहत्यै ।</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यर्ह्यम्बुजाक्ष न लभेय भवत्प्रसादं</a:t>
            </a:r>
            <a:br>
              <a:rPr lang="hi-IN" sz="2400" dirty="0">
                <a:solidFill>
                  <a:schemeClr val="accent5">
                    <a:lumMod val="50000"/>
                  </a:schemeClr>
                </a:solidFill>
                <a:latin typeface="Noto Sans Devanagari" panose="020B0502040504020204" pitchFamily="34" charset="0"/>
              </a:rPr>
            </a:br>
            <a:r>
              <a:rPr lang="hi-IN" sz="2400" dirty="0">
                <a:solidFill>
                  <a:schemeClr val="accent5">
                    <a:lumMod val="50000"/>
                  </a:schemeClr>
                </a:solidFill>
                <a:latin typeface="Noto Sans Devanagari" panose="020B0502040504020204" pitchFamily="34" charset="0"/>
              </a:rPr>
              <a:t>जह्यामसून्व्रतकृशान् शतजन्मभि: स्यात् ॥ ४३ ॥</a:t>
            </a:r>
          </a:p>
          <a:p>
            <a:pPr algn="ctr"/>
            <a:r>
              <a:rPr lang="en-IN" sz="2400" b="1" i="1" dirty="0" err="1">
                <a:solidFill>
                  <a:schemeClr val="accent2">
                    <a:lumMod val="75000"/>
                  </a:schemeClr>
                </a:solidFill>
                <a:latin typeface="Noto Serif vedabaseio"/>
              </a:rPr>
              <a:t>yasyāṅghri-paṅkaja-rajaḥ-snapanaṁ</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mahānto</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vāñchanty</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umā-patir</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ivātma-tamo</a:t>
            </a:r>
            <a:r>
              <a:rPr lang="en-IN" sz="2400" b="1" i="1" dirty="0">
                <a:solidFill>
                  <a:schemeClr val="accent2">
                    <a:lumMod val="75000"/>
                  </a:schemeClr>
                </a:solidFill>
                <a:latin typeface="Noto Serif vedabaseio"/>
              </a:rPr>
              <a:t>-’</a:t>
            </a:r>
            <a:r>
              <a:rPr lang="en-IN" sz="2400" b="1" i="1" dirty="0" err="1">
                <a:solidFill>
                  <a:schemeClr val="accent2">
                    <a:lumMod val="75000"/>
                  </a:schemeClr>
                </a:solidFill>
                <a:latin typeface="Noto Serif vedabaseio"/>
              </a:rPr>
              <a:t>pahatyai</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yarhy</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ambujākṣa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na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labheya</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bhavat-prasādaṁ</a:t>
            </a:r>
            <a:br>
              <a:rPr lang="en-IN" sz="2400" b="1" i="1" dirty="0">
                <a:solidFill>
                  <a:schemeClr val="accent2">
                    <a:lumMod val="75000"/>
                  </a:schemeClr>
                </a:solidFill>
                <a:latin typeface="Noto Serif vedabaseio"/>
              </a:rPr>
            </a:br>
            <a:r>
              <a:rPr lang="en-IN" sz="2400" b="1" i="1" dirty="0" err="1">
                <a:solidFill>
                  <a:schemeClr val="accent2">
                    <a:lumMod val="75000"/>
                  </a:schemeClr>
                </a:solidFill>
                <a:latin typeface="Noto Serif vedabaseio"/>
              </a:rPr>
              <a:t>jahyām</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asūn</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vrata-kṛśān</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śata-janmabhiḥ</a:t>
            </a:r>
            <a:r>
              <a:rPr lang="en-IN" sz="2400" b="1" i="1" dirty="0">
                <a:solidFill>
                  <a:schemeClr val="accent2">
                    <a:lumMod val="75000"/>
                  </a:schemeClr>
                </a:solidFill>
                <a:latin typeface="Noto Serif vedabaseio"/>
              </a:rPr>
              <a:t> </a:t>
            </a:r>
            <a:r>
              <a:rPr lang="en-IN" sz="2400" b="1" i="1" dirty="0" err="1">
                <a:solidFill>
                  <a:schemeClr val="accent2">
                    <a:lumMod val="75000"/>
                  </a:schemeClr>
                </a:solidFill>
                <a:latin typeface="Noto Serif vedabaseio"/>
              </a:rPr>
              <a:t>syāt</a:t>
            </a:r>
            <a:endParaRPr lang="en-IN" sz="2400" b="1" i="1" dirty="0">
              <a:solidFill>
                <a:schemeClr val="accent2">
                  <a:lumMod val="75000"/>
                </a:schemeClr>
              </a:solidFill>
              <a:latin typeface="Noto Serif vedabaseio"/>
            </a:endParaRPr>
          </a:p>
          <a:p>
            <a:pPr algn="just"/>
            <a:r>
              <a:rPr lang="en-IN" sz="2400" b="1" i="0" dirty="0" err="1">
                <a:solidFill>
                  <a:srgbClr val="002060"/>
                </a:solidFill>
                <a:effectLst/>
                <a:latin typeface="Noto Serif vedabaseio"/>
              </a:rPr>
              <a:t>Śrī</a:t>
            </a:r>
            <a:r>
              <a:rPr lang="en-IN" sz="2400" b="1" i="0" dirty="0">
                <a:solidFill>
                  <a:srgbClr val="002060"/>
                </a:solidFill>
                <a:effectLst/>
                <a:latin typeface="Noto Serif vedabaseio"/>
              </a:rPr>
              <a:t> </a:t>
            </a:r>
            <a:r>
              <a:rPr lang="en-IN" sz="2400" b="1" i="0" dirty="0" err="1">
                <a:solidFill>
                  <a:srgbClr val="002060"/>
                </a:solidFill>
                <a:effectLst/>
                <a:latin typeface="Noto Serif vedabaseio"/>
              </a:rPr>
              <a:t>Rukmiṇī</a:t>
            </a:r>
            <a:r>
              <a:rPr lang="en-IN" sz="2400" b="1" i="0" dirty="0">
                <a:solidFill>
                  <a:srgbClr val="002060"/>
                </a:solidFill>
                <a:effectLst/>
                <a:latin typeface="Noto Serif vedabaseio"/>
              </a:rPr>
              <a:t> said [in her letter, as read by the </a:t>
            </a:r>
            <a:r>
              <a:rPr lang="en-IN" sz="2400" b="1" i="0" dirty="0" err="1">
                <a:solidFill>
                  <a:srgbClr val="002060"/>
                </a:solidFill>
                <a:effectLst/>
                <a:latin typeface="Noto Serif vedabaseio"/>
              </a:rPr>
              <a:t>brāhmaṇa</a:t>
            </a:r>
            <a:r>
              <a:rPr lang="en-IN" sz="2400" b="1" i="0" dirty="0">
                <a:solidFill>
                  <a:srgbClr val="002060"/>
                </a:solidFill>
                <a:effectLst/>
                <a:latin typeface="Noto Serif vedabaseio"/>
              </a:rPr>
              <a:t>]: </a:t>
            </a:r>
            <a:r>
              <a:rPr lang="en-IN" sz="2300" b="1" dirty="0">
                <a:solidFill>
                  <a:srgbClr val="002060"/>
                </a:solidFill>
                <a:latin typeface="Noto Serif vedabaseio"/>
              </a:rPr>
              <a:t>O lotus-eyed one, great souls like Lord Śiva hanker to bathe in the dust of Your lotus feet and thereby destroy their ignorance. If I cannot obtain Your mercy, I shall simply give up my vital force, which will have become weak from the severe penances I will perform. Then, after hundreds of lifetimes of </a:t>
            </a:r>
            <a:r>
              <a:rPr lang="en-IN" sz="2300" b="1" dirty="0" err="1">
                <a:solidFill>
                  <a:srgbClr val="002060"/>
                </a:solidFill>
                <a:latin typeface="Noto Serif vedabaseio"/>
              </a:rPr>
              <a:t>endeavor</a:t>
            </a:r>
            <a:r>
              <a:rPr lang="en-IN" sz="2300" b="1" dirty="0">
                <a:solidFill>
                  <a:srgbClr val="002060"/>
                </a:solidFill>
                <a:latin typeface="Noto Serif vedabaseio"/>
              </a:rPr>
              <a:t>, I may obtain Your mercy.</a:t>
            </a:r>
          </a:p>
          <a:p>
            <a:br>
              <a:rPr lang="en-IN" sz="2400" b="0" i="0" dirty="0">
                <a:solidFill>
                  <a:srgbClr val="1D1601"/>
                </a:solidFill>
                <a:effectLst/>
                <a:latin typeface="Noto Serif vedabaseio"/>
              </a:rPr>
            </a:br>
            <a:endParaRPr lang="en-IN" sz="2000" b="0" i="0" dirty="0">
              <a:solidFill>
                <a:schemeClr val="accent5">
                  <a:lumMod val="50000"/>
                </a:schemeClr>
              </a:solidFill>
              <a:effectLst/>
              <a:latin typeface="Noto Serif vedabaseio"/>
            </a:endParaRPr>
          </a:p>
        </p:txBody>
      </p:sp>
      <p:pic>
        <p:nvPicPr>
          <p:cNvPr id="5" name="Picture 2" descr="Are both Rukmini and Radha avatars of goddess Lakshmi? - Quora">
            <a:extLst>
              <a:ext uri="{FF2B5EF4-FFF2-40B4-BE49-F238E27FC236}">
                <a16:creationId xmlns:a16="http://schemas.microsoft.com/office/drawing/2014/main" id="{68788B8D-E44E-7BCC-925A-76659EC52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344"/>
            <a:ext cx="47020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3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8846D9-4747-4006-A36B-1E1BFD9911D9}"/>
              </a:ext>
            </a:extLst>
          </p:cNvPr>
          <p:cNvSpPr txBox="1"/>
          <p:nvPr/>
        </p:nvSpPr>
        <p:spPr>
          <a:xfrm>
            <a:off x="-1" y="850195"/>
            <a:ext cx="5010539" cy="4431983"/>
          </a:xfrm>
          <a:prstGeom prst="rect">
            <a:avLst/>
          </a:prstGeom>
          <a:noFill/>
        </p:spPr>
        <p:txBody>
          <a:bodyPr wrap="square" anchor="ctr">
            <a:spAutoFit/>
          </a:bodyPr>
          <a:lstStyle/>
          <a:p>
            <a:r>
              <a:rPr lang="en-US" sz="6600" b="1" dirty="0">
                <a:solidFill>
                  <a:schemeClr val="accent5">
                    <a:lumMod val="50000"/>
                  </a:schemeClr>
                </a:solidFill>
                <a:effectLst>
                  <a:outerShdw blurRad="38100" dist="38100" dir="2700000" algn="tl">
                    <a:srgbClr val="000000">
                      <a:alpha val="43137"/>
                    </a:srgbClr>
                  </a:outerShdw>
                </a:effectLst>
                <a:latin typeface="PlayVIEW DISPLAY"/>
                <a:ea typeface="+mj-ea"/>
                <a:cs typeface="+mj-cs"/>
              </a:rPr>
              <a:t>Thank you !</a:t>
            </a:r>
          </a:p>
          <a:p>
            <a:endParaRPr lang="en-US" sz="2000" b="1" dirty="0">
              <a:solidFill>
                <a:srgbClr val="FFFF00"/>
              </a:solidFill>
              <a:effectLst>
                <a:outerShdw blurRad="38100" dist="38100" dir="2700000" algn="tl">
                  <a:srgbClr val="000000">
                    <a:alpha val="43137"/>
                  </a:srgbClr>
                </a:outerShdw>
              </a:effectLst>
              <a:latin typeface="Playfair Display" panose="00000500000000000000" pitchFamily="2" charset="0"/>
              <a:ea typeface="+mj-ea"/>
              <a:cs typeface="+mj-cs"/>
            </a:endParaRPr>
          </a:p>
          <a:p>
            <a:endParaRPr lang="en-US" sz="2000" b="1" dirty="0">
              <a:solidFill>
                <a:srgbClr val="FFFF00"/>
              </a:solidFill>
              <a:effectLst>
                <a:outerShdw blurRad="38100" dist="38100" dir="2700000" algn="tl">
                  <a:srgbClr val="000000">
                    <a:alpha val="43137"/>
                  </a:srgbClr>
                </a:outerShdw>
              </a:effectLst>
              <a:latin typeface="Playfair Display" panose="00000500000000000000" pitchFamily="2" charset="0"/>
              <a:ea typeface="+mj-ea"/>
              <a:cs typeface="+mj-cs"/>
            </a:endParaRPr>
          </a:p>
          <a:p>
            <a:endParaRPr lang="en-US" sz="2000" b="1" dirty="0">
              <a:solidFill>
                <a:srgbClr val="FFFF00"/>
              </a:solidFill>
              <a:effectLst>
                <a:outerShdw blurRad="38100" dist="38100" dir="2700000" algn="tl">
                  <a:srgbClr val="000000">
                    <a:alpha val="43137"/>
                  </a:srgbClr>
                </a:outerShdw>
              </a:effectLst>
              <a:latin typeface="Playfair Display" panose="00000500000000000000" pitchFamily="2" charset="0"/>
              <a:ea typeface="+mj-ea"/>
              <a:cs typeface="+mj-cs"/>
            </a:endParaRPr>
          </a:p>
          <a:p>
            <a:endParaRPr lang="en-US" sz="2000" b="1" dirty="0">
              <a:solidFill>
                <a:srgbClr val="FFFF00"/>
              </a:solidFill>
              <a:effectLst>
                <a:outerShdw blurRad="38100" dist="38100" dir="2700000" algn="tl">
                  <a:srgbClr val="000000">
                    <a:alpha val="43137"/>
                  </a:srgbClr>
                </a:outerShdw>
              </a:effectLst>
              <a:latin typeface="Playfair Display" panose="00000500000000000000" pitchFamily="2" charset="0"/>
              <a:ea typeface="+mj-ea"/>
              <a:cs typeface="+mj-cs"/>
            </a:endParaRPr>
          </a:p>
          <a:p>
            <a:endParaRPr lang="en-US" sz="2000" b="1" dirty="0">
              <a:solidFill>
                <a:srgbClr val="FFFF00"/>
              </a:solidFill>
              <a:effectLst>
                <a:outerShdw blurRad="38100" dist="38100" dir="2700000" algn="tl">
                  <a:srgbClr val="000000">
                    <a:alpha val="43137"/>
                  </a:srgbClr>
                </a:outerShdw>
              </a:effectLst>
              <a:latin typeface="Playfair Display" panose="00000500000000000000" pitchFamily="2" charset="0"/>
              <a:ea typeface="+mj-ea"/>
              <a:cs typeface="+mj-cs"/>
            </a:endParaRPr>
          </a:p>
          <a:p>
            <a:endParaRPr lang="en-US" sz="2000" b="1" dirty="0">
              <a:solidFill>
                <a:srgbClr val="FFFF00"/>
              </a:solidFill>
              <a:effectLst>
                <a:outerShdw blurRad="38100" dist="38100" dir="2700000" algn="tl">
                  <a:srgbClr val="000000">
                    <a:alpha val="43137"/>
                  </a:srgbClr>
                </a:outerShdw>
              </a:effectLst>
              <a:latin typeface="Playfair Display" panose="00000500000000000000" pitchFamily="2" charset="0"/>
              <a:ea typeface="+mj-ea"/>
              <a:cs typeface="+mj-cs"/>
            </a:endParaRPr>
          </a:p>
          <a:p>
            <a:r>
              <a:rPr lang="en-US" sz="2400" b="1" dirty="0">
                <a:solidFill>
                  <a:schemeClr val="accent5">
                    <a:lumMod val="50000"/>
                  </a:schemeClr>
                </a:solidFill>
                <a:effectLst>
                  <a:outerShdw blurRad="38100" dist="38100" dir="2700000" algn="tl">
                    <a:srgbClr val="000000">
                      <a:alpha val="43137"/>
                    </a:srgbClr>
                  </a:outerShdw>
                </a:effectLst>
                <a:latin typeface="Playfair Display" panose="00000500000000000000" pitchFamily="2" charset="0"/>
                <a:ea typeface="+mj-ea"/>
                <a:cs typeface="+mj-cs"/>
              </a:rPr>
              <a:t>By Medhavini Sakhi Devi </a:t>
            </a:r>
            <a:r>
              <a:rPr lang="en-US" sz="2400" b="1" dirty="0" err="1">
                <a:solidFill>
                  <a:schemeClr val="accent5">
                    <a:lumMod val="50000"/>
                  </a:schemeClr>
                </a:solidFill>
                <a:effectLst>
                  <a:outerShdw blurRad="38100" dist="38100" dir="2700000" algn="tl">
                    <a:srgbClr val="000000">
                      <a:alpha val="43137"/>
                    </a:srgbClr>
                  </a:outerShdw>
                </a:effectLst>
                <a:latin typeface="Playfair Display" panose="00000500000000000000" pitchFamily="2" charset="0"/>
                <a:ea typeface="+mj-ea"/>
                <a:cs typeface="+mj-cs"/>
              </a:rPr>
              <a:t>Dasi</a:t>
            </a:r>
            <a:endParaRPr lang="en-US" sz="2400" b="1" dirty="0">
              <a:solidFill>
                <a:schemeClr val="accent5">
                  <a:lumMod val="50000"/>
                </a:schemeClr>
              </a:solidFill>
              <a:effectLst>
                <a:outerShdw blurRad="38100" dist="38100" dir="2700000" algn="tl">
                  <a:srgbClr val="000000">
                    <a:alpha val="43137"/>
                  </a:srgbClr>
                </a:outerShdw>
              </a:effectLst>
              <a:latin typeface="Playfair Display" panose="00000500000000000000" pitchFamily="2" charset="0"/>
              <a:ea typeface="+mj-ea"/>
              <a:cs typeface="+mj-cs"/>
            </a:endParaRPr>
          </a:p>
          <a:p>
            <a:r>
              <a:rPr lang="en-US" sz="2400" b="1" dirty="0">
                <a:solidFill>
                  <a:schemeClr val="accent5">
                    <a:lumMod val="50000"/>
                  </a:schemeClr>
                </a:solidFill>
                <a:effectLst>
                  <a:outerShdw blurRad="38100" dist="38100" dir="2700000" algn="tl">
                    <a:srgbClr val="000000">
                      <a:alpha val="43137"/>
                    </a:srgbClr>
                  </a:outerShdw>
                </a:effectLst>
                <a:latin typeface="Playfair Display" panose="00000500000000000000" pitchFamily="2" charset="0"/>
                <a:ea typeface="+mj-ea"/>
                <a:cs typeface="+mj-cs"/>
              </a:rPr>
              <a:t>13 May 2022</a:t>
            </a:r>
          </a:p>
          <a:p>
            <a:r>
              <a:rPr lang="en-US" sz="2400" b="1" dirty="0">
                <a:solidFill>
                  <a:schemeClr val="accent5">
                    <a:lumMod val="50000"/>
                  </a:schemeClr>
                </a:solidFill>
                <a:effectLst>
                  <a:outerShdw blurRad="38100" dist="38100" dir="2700000" algn="tl">
                    <a:srgbClr val="000000">
                      <a:alpha val="43137"/>
                    </a:srgbClr>
                  </a:outerShdw>
                </a:effectLst>
                <a:latin typeface="Playfair Display" panose="00000500000000000000" pitchFamily="2" charset="0"/>
                <a:ea typeface="+mj-ea"/>
                <a:cs typeface="+mj-cs"/>
              </a:rPr>
              <a:t>on the auspicious occasion of </a:t>
            </a:r>
          </a:p>
          <a:p>
            <a:r>
              <a:rPr lang="en-US" sz="2400" b="1" dirty="0">
                <a:solidFill>
                  <a:schemeClr val="accent5">
                    <a:lumMod val="50000"/>
                  </a:schemeClr>
                </a:solidFill>
                <a:effectLst>
                  <a:outerShdw blurRad="38100" dist="38100" dir="2700000" algn="tl">
                    <a:srgbClr val="000000">
                      <a:alpha val="43137"/>
                    </a:srgbClr>
                  </a:outerShdw>
                </a:effectLst>
                <a:latin typeface="Playfair Display" panose="00000500000000000000" pitchFamily="2" charset="0"/>
                <a:ea typeface="+mj-ea"/>
                <a:cs typeface="+mj-cs"/>
              </a:rPr>
              <a:t>Rukmini Dwadashi</a:t>
            </a:r>
          </a:p>
        </p:txBody>
      </p:sp>
      <p:pic>
        <p:nvPicPr>
          <p:cNvPr id="3074" name="Picture 2" descr="Rukmini asks Krishna: Why he helps in killing Bhishma &amp; Dronacharya">
            <a:extLst>
              <a:ext uri="{FF2B5EF4-FFF2-40B4-BE49-F238E27FC236}">
                <a16:creationId xmlns:a16="http://schemas.microsoft.com/office/drawing/2014/main" id="{43A21050-B5CD-C0D1-06CD-80D4CD94B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083" y="0"/>
            <a:ext cx="76426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561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893</Words>
  <Application>Microsoft Office PowerPoint</Application>
  <PresentationFormat>Widescreen</PresentationFormat>
  <Paragraphs>56</Paragraphs>
  <Slides>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20" baseType="lpstr">
      <vt:lpstr>Arial</vt:lpstr>
      <vt:lpstr>Calibri</vt:lpstr>
      <vt:lpstr>Calibri Light</vt:lpstr>
      <vt:lpstr>inherit</vt:lpstr>
      <vt:lpstr>Noto Sans Devanagari</vt:lpstr>
      <vt:lpstr>Noto Serif vedabaseio</vt:lpstr>
      <vt:lpstr>Playfair Display</vt:lpstr>
      <vt:lpstr>PlayVIEW DISPLAY</vt:lpstr>
      <vt:lpstr>Office Theme</vt:lpstr>
      <vt:lpstr>Bitmap Image</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 K</dc:creator>
  <cp:lastModifiedBy>Hari K</cp:lastModifiedBy>
  <cp:revision>13</cp:revision>
  <dcterms:created xsi:type="dcterms:W3CDTF">2022-05-12T09:19:29Z</dcterms:created>
  <dcterms:modified xsi:type="dcterms:W3CDTF">2022-05-12T21:19:07Z</dcterms:modified>
</cp:coreProperties>
</file>